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05"/>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68341457317839E-2"/>
          <c:y val="0.17993444599329389"/>
          <c:w val="0.87132160563262928"/>
          <c:h val="0.60070949026108578"/>
        </c:manualLayout>
      </c:layout>
      <c:bar3DChart>
        <c:barDir val="col"/>
        <c:grouping val="clustered"/>
        <c:varyColors val="0"/>
        <c:ser>
          <c:idx val="0"/>
          <c:order val="0"/>
          <c:tx>
            <c:strRef>
              <c:f>Sheet1!$B$1</c:f>
              <c:strCache>
                <c:ptCount val="1"/>
                <c:pt idx="0">
                  <c:v>Satisfaction with life nowadays (1-10)</c:v>
                </c:pt>
              </c:strCache>
            </c:strRef>
          </c:tx>
          <c:spPr>
            <a:solidFill>
              <a:schemeClr val="accent1"/>
            </a:solidFill>
            <a:ln>
              <a:noFill/>
            </a:ln>
            <a:effectLst/>
            <a:sp3d/>
          </c:spPr>
          <c:invertIfNegative val="0"/>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7CE-684F-B9B0-54D6011B2B19}"/>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67CE-684F-B9B0-54D6011B2B19}"/>
                </c:ext>
              </c:extLst>
            </c:dLbl>
            <c:dLbl>
              <c:idx val="2"/>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67CE-684F-B9B0-54D6011B2B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Consumption &amp; Happiness Class</c:v>
                </c:pt>
                <c:pt idx="1">
                  <c:v>UW</c:v>
                </c:pt>
                <c:pt idx="2">
                  <c:v>SU</c:v>
                </c:pt>
              </c:strCache>
            </c:strRef>
          </c:cat>
          <c:val>
            <c:numRef>
              <c:f>Sheet1!$B$2:$B$4</c:f>
              <c:numCache>
                <c:formatCode>General</c:formatCode>
                <c:ptCount val="3"/>
                <c:pt idx="0">
                  <c:v>7.64</c:v>
                </c:pt>
                <c:pt idx="1">
                  <c:v>5.97</c:v>
                </c:pt>
                <c:pt idx="2">
                  <c:v>7.38</c:v>
                </c:pt>
              </c:numCache>
            </c:numRef>
          </c:val>
          <c:extLst>
            <c:ext xmlns:c16="http://schemas.microsoft.com/office/drawing/2014/chart" uri="{C3380CC4-5D6E-409C-BE32-E72D297353CC}">
              <c16:uniqueId val="{00000000-67CE-684F-B9B0-54D6011B2B19}"/>
            </c:ext>
          </c:extLst>
        </c:ser>
        <c:dLbls>
          <c:showLegendKey val="0"/>
          <c:showVal val="0"/>
          <c:showCatName val="0"/>
          <c:showSerName val="0"/>
          <c:showPercent val="0"/>
          <c:showBubbleSize val="0"/>
        </c:dLbls>
        <c:gapWidth val="150"/>
        <c:shape val="box"/>
        <c:axId val="1786587312"/>
        <c:axId val="1786588992"/>
        <c:axId val="0"/>
      </c:bar3DChart>
      <c:catAx>
        <c:axId val="1786587312"/>
        <c:scaling>
          <c:orientation val="minMax"/>
        </c:scaling>
        <c:delete val="1"/>
        <c:axPos val="b"/>
        <c:numFmt formatCode="General" sourceLinked="1"/>
        <c:majorTickMark val="none"/>
        <c:minorTickMark val="none"/>
        <c:tickLblPos val="nextTo"/>
        <c:crossAx val="1786588992"/>
        <c:crosses val="autoZero"/>
        <c:auto val="1"/>
        <c:lblAlgn val="ctr"/>
        <c:lblOffset val="100"/>
        <c:noMultiLvlLbl val="0"/>
      </c:catAx>
      <c:valAx>
        <c:axId val="178658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658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solidFill>
              <a:schemeClr val="accent1"/>
            </a:solidFill>
            <a:ln>
              <a:noFill/>
            </a:ln>
            <a:effectLst/>
            <a:sp3d/>
          </c:spPr>
          <c:invertIfNegative val="0"/>
          <c:cat>
            <c:strRef>
              <c:f>Sheet1!$A$2:$A$8</c:f>
              <c:strCache>
                <c:ptCount val="7"/>
                <c:pt idx="0">
                  <c:v>Consumption &amp; Happiness Class Average</c:v>
                </c:pt>
                <c:pt idx="1">
                  <c:v>UW Average</c:v>
                </c:pt>
                <c:pt idx="2">
                  <c:v>SU Average</c:v>
                </c:pt>
                <c:pt idx="3">
                  <c:v>UW (Overwhelming Finacial Stress)</c:v>
                </c:pt>
                <c:pt idx="4">
                  <c:v>UW (No Finacial Stress)</c:v>
                </c:pt>
                <c:pt idx="5">
                  <c:v>SU (Overwhelming Stress)</c:v>
                </c:pt>
                <c:pt idx="6">
                  <c:v>SU (No Stress)</c:v>
                </c:pt>
              </c:strCache>
            </c:strRef>
          </c:cat>
          <c:val>
            <c:numRef>
              <c:f>Sheet1!$B$2:$B$8</c:f>
              <c:numCache>
                <c:formatCode>General</c:formatCode>
                <c:ptCount val="7"/>
                <c:pt idx="0">
                  <c:v>7.64</c:v>
                </c:pt>
                <c:pt idx="1">
                  <c:v>5.97</c:v>
                </c:pt>
                <c:pt idx="2">
                  <c:v>7.375</c:v>
                </c:pt>
                <c:pt idx="3">
                  <c:v>3.81</c:v>
                </c:pt>
                <c:pt idx="4">
                  <c:v>7.13</c:v>
                </c:pt>
                <c:pt idx="5">
                  <c:v>6.375</c:v>
                </c:pt>
                <c:pt idx="6">
                  <c:v>8.67</c:v>
                </c:pt>
              </c:numCache>
            </c:numRef>
          </c:val>
          <c:extLst>
            <c:ext xmlns:c16="http://schemas.microsoft.com/office/drawing/2014/chart" uri="{C3380CC4-5D6E-409C-BE32-E72D297353CC}">
              <c16:uniqueId val="{00000000-1BD2-F44E-A84F-3A0713BCCCF9}"/>
            </c:ext>
          </c:extLst>
        </c:ser>
        <c:dLbls>
          <c:showLegendKey val="0"/>
          <c:showVal val="0"/>
          <c:showCatName val="0"/>
          <c:showSerName val="0"/>
          <c:showPercent val="0"/>
          <c:showBubbleSize val="0"/>
        </c:dLbls>
        <c:gapWidth val="150"/>
        <c:shape val="box"/>
        <c:axId val="1801406944"/>
        <c:axId val="1801408624"/>
        <c:axId val="0"/>
      </c:bar3DChart>
      <c:catAx>
        <c:axId val="1801406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408624"/>
        <c:crosses val="autoZero"/>
        <c:auto val="1"/>
        <c:lblAlgn val="ctr"/>
        <c:lblOffset val="100"/>
        <c:noMultiLvlLbl val="0"/>
      </c:catAx>
      <c:valAx>
        <c:axId val="180140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40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29D3-96B4-AB45-9ADC-30BCF8A9DBEA}"/>
              </a:ext>
            </a:extLst>
          </p:cNvPr>
          <p:cNvSpPr>
            <a:spLocks noGrp="1"/>
          </p:cNvSpPr>
          <p:nvPr>
            <p:ph type="ctrTitle"/>
          </p:nvPr>
        </p:nvSpPr>
        <p:spPr/>
        <p:txBody>
          <a:bodyPr/>
          <a:lstStyle/>
          <a:p>
            <a:r>
              <a:rPr lang="en-US" dirty="0"/>
              <a:t>Happiness Index Analysis</a:t>
            </a:r>
          </a:p>
        </p:txBody>
      </p:sp>
      <p:sp>
        <p:nvSpPr>
          <p:cNvPr id="3" name="Subtitle 2">
            <a:extLst>
              <a:ext uri="{FF2B5EF4-FFF2-40B4-BE49-F238E27FC236}">
                <a16:creationId xmlns:a16="http://schemas.microsoft.com/office/drawing/2014/main" id="{F4F8F4D2-30D3-7743-AC2D-DD99FBFBAF3D}"/>
              </a:ext>
            </a:extLst>
          </p:cNvPr>
          <p:cNvSpPr>
            <a:spLocks noGrp="1"/>
          </p:cNvSpPr>
          <p:nvPr>
            <p:ph type="subTitle" idx="1"/>
          </p:nvPr>
        </p:nvSpPr>
        <p:spPr/>
        <p:txBody>
          <a:bodyPr/>
          <a:lstStyle/>
          <a:p>
            <a:r>
              <a:rPr lang="en-US" dirty="0"/>
              <a:t>Nathan </a:t>
            </a:r>
            <a:r>
              <a:rPr lang="en-US" dirty="0" err="1"/>
              <a:t>Aune</a:t>
            </a:r>
            <a:r>
              <a:rPr lang="en-US" dirty="0"/>
              <a:t> | Cody Buchanan | Joseph </a:t>
            </a:r>
            <a:r>
              <a:rPr lang="en-US" dirty="0" err="1"/>
              <a:t>Sumalbag</a:t>
            </a:r>
            <a:endParaRPr lang="en-US" dirty="0"/>
          </a:p>
        </p:txBody>
      </p:sp>
    </p:spTree>
    <p:extLst>
      <p:ext uri="{BB962C8B-B14F-4D97-AF65-F5344CB8AC3E}">
        <p14:creationId xmlns:p14="http://schemas.microsoft.com/office/powerpoint/2010/main" val="343045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01E-8A06-1449-8BE2-65865CCD38E1}"/>
              </a:ext>
            </a:extLst>
          </p:cNvPr>
          <p:cNvSpPr>
            <a:spLocks noGrp="1"/>
          </p:cNvSpPr>
          <p:nvPr>
            <p:ph type="title"/>
          </p:nvPr>
        </p:nvSpPr>
        <p:spPr/>
        <p:txBody>
          <a:bodyPr/>
          <a:lstStyle/>
          <a:p>
            <a:r>
              <a:rPr lang="en-US" dirty="0"/>
              <a:t>Explanation 1</a:t>
            </a:r>
          </a:p>
        </p:txBody>
      </p:sp>
      <p:sp>
        <p:nvSpPr>
          <p:cNvPr id="3" name="Content Placeholder 2">
            <a:extLst>
              <a:ext uri="{FF2B5EF4-FFF2-40B4-BE49-F238E27FC236}">
                <a16:creationId xmlns:a16="http://schemas.microsoft.com/office/drawing/2014/main" id="{2CF53170-28FA-8540-9220-89F23D979E54}"/>
              </a:ext>
            </a:extLst>
          </p:cNvPr>
          <p:cNvSpPr>
            <a:spLocks noGrp="1"/>
          </p:cNvSpPr>
          <p:nvPr>
            <p:ph idx="1"/>
          </p:nvPr>
        </p:nvSpPr>
        <p:spPr/>
        <p:txBody>
          <a:bodyPr/>
          <a:lstStyle/>
          <a:p>
            <a:r>
              <a:rPr lang="en-US" dirty="0"/>
              <a:t>Notorious B.I.G. “Mo’ Money, Mo’ Problems” </a:t>
            </a:r>
          </a:p>
          <a:p>
            <a:r>
              <a:rPr lang="en-US" dirty="0"/>
              <a:t>We disagree, we think those in better financial situations have greater access to things that can make them happy (food, entertainment, comfort of living, etc.)</a:t>
            </a:r>
          </a:p>
          <a:p>
            <a:r>
              <a:rPr lang="en-US" dirty="0"/>
              <a:t>College Friend Example</a:t>
            </a:r>
          </a:p>
        </p:txBody>
      </p:sp>
    </p:spTree>
    <p:extLst>
      <p:ext uri="{BB962C8B-B14F-4D97-AF65-F5344CB8AC3E}">
        <p14:creationId xmlns:p14="http://schemas.microsoft.com/office/powerpoint/2010/main" val="157271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3638-CEF4-204B-836B-87C4008D46B9}"/>
              </a:ext>
            </a:extLst>
          </p:cNvPr>
          <p:cNvSpPr>
            <a:spLocks noGrp="1"/>
          </p:cNvSpPr>
          <p:nvPr>
            <p:ph type="title"/>
          </p:nvPr>
        </p:nvSpPr>
        <p:spPr/>
        <p:txBody>
          <a:bodyPr/>
          <a:lstStyle/>
          <a:p>
            <a:r>
              <a:rPr lang="en-US" dirty="0"/>
              <a:t>Explanation 2</a:t>
            </a:r>
          </a:p>
        </p:txBody>
      </p:sp>
      <p:sp>
        <p:nvSpPr>
          <p:cNvPr id="3" name="Content Placeholder 2">
            <a:extLst>
              <a:ext uri="{FF2B5EF4-FFF2-40B4-BE49-F238E27FC236}">
                <a16:creationId xmlns:a16="http://schemas.microsoft.com/office/drawing/2014/main" id="{7A52E937-6BF1-D548-9398-5573B46776DB}"/>
              </a:ext>
            </a:extLst>
          </p:cNvPr>
          <p:cNvSpPr>
            <a:spLocks noGrp="1"/>
          </p:cNvSpPr>
          <p:nvPr>
            <p:ph idx="1"/>
          </p:nvPr>
        </p:nvSpPr>
        <p:spPr/>
        <p:txBody>
          <a:bodyPr/>
          <a:lstStyle/>
          <a:p>
            <a:r>
              <a:rPr lang="en-US" dirty="0"/>
              <a:t>Financial stress can be so overwhelming in the moment that it blinds us from seeing the things in our life that when being present can make us happy without having money, things like (family, friends, weather, social interactions, </a:t>
            </a:r>
            <a:r>
              <a:rPr lang="en-US" dirty="0" err="1"/>
              <a:t>etc</a:t>
            </a:r>
            <a:r>
              <a:rPr lang="en-US" dirty="0"/>
              <a:t>) </a:t>
            </a:r>
          </a:p>
          <a:p>
            <a:r>
              <a:rPr lang="en-US" dirty="0"/>
              <a:t>College lifestyle where often financial status at this period of time makes us feel restricted in what we can do and buy. </a:t>
            </a:r>
          </a:p>
          <a:p>
            <a:r>
              <a:rPr lang="en-US" dirty="0"/>
              <a:t>Even though we may be optimistic about the future financial status we let our current overweigh our happiness. </a:t>
            </a:r>
          </a:p>
        </p:txBody>
      </p:sp>
    </p:spTree>
    <p:extLst>
      <p:ext uri="{BB962C8B-B14F-4D97-AF65-F5344CB8AC3E}">
        <p14:creationId xmlns:p14="http://schemas.microsoft.com/office/powerpoint/2010/main" val="307913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8C4A-1933-8A41-9621-BC21C8587C16}"/>
              </a:ext>
            </a:extLst>
          </p:cNvPr>
          <p:cNvSpPr>
            <a:spLocks noGrp="1"/>
          </p:cNvSpPr>
          <p:nvPr>
            <p:ph type="title"/>
          </p:nvPr>
        </p:nvSpPr>
        <p:spPr/>
        <p:txBody>
          <a:bodyPr>
            <a:normAutofit fontScale="90000"/>
          </a:bodyPr>
          <a:lstStyle/>
          <a:p>
            <a:r>
              <a:rPr lang="en-US" dirty="0"/>
              <a:t>Potential Tests that could determine weight of importance of our proposed explanations</a:t>
            </a:r>
          </a:p>
        </p:txBody>
      </p:sp>
      <p:sp>
        <p:nvSpPr>
          <p:cNvPr id="3" name="Content Placeholder 2">
            <a:extLst>
              <a:ext uri="{FF2B5EF4-FFF2-40B4-BE49-F238E27FC236}">
                <a16:creationId xmlns:a16="http://schemas.microsoft.com/office/drawing/2014/main" id="{41E27685-8356-0947-9B7A-515F59911EE2}"/>
              </a:ext>
            </a:extLst>
          </p:cNvPr>
          <p:cNvSpPr>
            <a:spLocks noGrp="1"/>
          </p:cNvSpPr>
          <p:nvPr>
            <p:ph idx="1"/>
          </p:nvPr>
        </p:nvSpPr>
        <p:spPr/>
        <p:txBody>
          <a:bodyPr/>
          <a:lstStyle/>
          <a:p>
            <a:r>
              <a:rPr lang="en-US" dirty="0"/>
              <a:t>A social experiment in which a person is given a large sum of money to spend on a day in the city. Observing things such as (meals, entertainment, social interactions, activities, shopping, location, etc.) Afterwards follow up questions would be asked to derive the amount of happiness they felt during there trip. The same would then be performed with a much smaller budget. </a:t>
            </a:r>
          </a:p>
          <a:p>
            <a:r>
              <a:rPr lang="en-US" dirty="0"/>
              <a:t>A survey that asks the respondents to answer first with no regard to their current financial status, then a follow up survey with the same questions but with a focus on their current financial status. </a:t>
            </a:r>
          </a:p>
        </p:txBody>
      </p:sp>
    </p:spTree>
    <p:extLst>
      <p:ext uri="{BB962C8B-B14F-4D97-AF65-F5344CB8AC3E}">
        <p14:creationId xmlns:p14="http://schemas.microsoft.com/office/powerpoint/2010/main" val="312180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14BC-D6A1-D44C-94D4-57072AC83C67}"/>
              </a:ext>
            </a:extLst>
          </p:cNvPr>
          <p:cNvSpPr>
            <a:spLocks noGrp="1"/>
          </p:cNvSpPr>
          <p:nvPr>
            <p:ph type="title"/>
          </p:nvPr>
        </p:nvSpPr>
        <p:spPr/>
        <p:txBody>
          <a:bodyPr/>
          <a:lstStyle/>
          <a:p>
            <a:r>
              <a:rPr lang="en-US" dirty="0"/>
              <a:t>General Comparison of Satisfaction</a:t>
            </a:r>
          </a:p>
        </p:txBody>
      </p:sp>
      <p:graphicFrame>
        <p:nvGraphicFramePr>
          <p:cNvPr id="4" name="Content Placeholder 3">
            <a:extLst>
              <a:ext uri="{FF2B5EF4-FFF2-40B4-BE49-F238E27FC236}">
                <a16:creationId xmlns:a16="http://schemas.microsoft.com/office/drawing/2014/main" id="{9876C35C-DC3F-644B-B5DB-BA8052F0589F}"/>
              </a:ext>
            </a:extLst>
          </p:cNvPr>
          <p:cNvGraphicFramePr>
            <a:graphicFrameLocks noGrp="1"/>
          </p:cNvGraphicFramePr>
          <p:nvPr>
            <p:ph idx="1"/>
            <p:extLst>
              <p:ext uri="{D42A27DB-BD31-4B8C-83A1-F6EECF244321}">
                <p14:modId xmlns:p14="http://schemas.microsoft.com/office/powerpoint/2010/main" val="2798411512"/>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156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33B7-4F45-FE43-BF10-07ACEFFD190E}"/>
              </a:ext>
            </a:extLst>
          </p:cNvPr>
          <p:cNvSpPr>
            <a:spLocks noGrp="1"/>
          </p:cNvSpPr>
          <p:nvPr>
            <p:ph type="title"/>
          </p:nvPr>
        </p:nvSpPr>
        <p:spPr/>
        <p:txBody>
          <a:bodyPr/>
          <a:lstStyle/>
          <a:p>
            <a:r>
              <a:rPr lang="en-US" dirty="0"/>
              <a:t>UW Data</a:t>
            </a:r>
          </a:p>
        </p:txBody>
      </p:sp>
      <p:graphicFrame>
        <p:nvGraphicFramePr>
          <p:cNvPr id="7" name="Content Placeholder 6">
            <a:extLst>
              <a:ext uri="{FF2B5EF4-FFF2-40B4-BE49-F238E27FC236}">
                <a16:creationId xmlns:a16="http://schemas.microsoft.com/office/drawing/2014/main" id="{3051B10F-414E-E644-A281-56AF4145596A}"/>
              </a:ext>
            </a:extLst>
          </p:cNvPr>
          <p:cNvGraphicFramePr>
            <a:graphicFrameLocks noGrp="1"/>
          </p:cNvGraphicFramePr>
          <p:nvPr>
            <p:ph idx="1"/>
            <p:extLst>
              <p:ext uri="{D42A27DB-BD31-4B8C-83A1-F6EECF244321}">
                <p14:modId xmlns:p14="http://schemas.microsoft.com/office/powerpoint/2010/main" val="2164624507"/>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350177122"/>
                    </a:ext>
                  </a:extLst>
                </a:gridCol>
                <a:gridCol w="4800600">
                  <a:extLst>
                    <a:ext uri="{9D8B030D-6E8A-4147-A177-3AD203B41FA5}">
                      <a16:colId xmlns:a16="http://schemas.microsoft.com/office/drawing/2014/main" val="355575974"/>
                    </a:ext>
                  </a:extLst>
                </a:gridCol>
              </a:tblGrid>
              <a:tr h="370840">
                <a:tc>
                  <a:txBody>
                    <a:bodyPr/>
                    <a:lstStyle/>
                    <a:p>
                      <a:r>
                        <a:rPr lang="en-US" dirty="0"/>
                        <a:t>How much stress from personal finance?</a:t>
                      </a:r>
                    </a:p>
                  </a:txBody>
                  <a:tcPr/>
                </a:tc>
                <a:tc>
                  <a:txBody>
                    <a:bodyPr/>
                    <a:lstStyle/>
                    <a:p>
                      <a:r>
                        <a:rPr lang="en-US" dirty="0"/>
                        <a:t>How Satisfied are you with life nowadays?</a:t>
                      </a:r>
                    </a:p>
                  </a:txBody>
                  <a:tcPr/>
                </a:tc>
                <a:extLst>
                  <a:ext uri="{0D108BD9-81ED-4DB2-BD59-A6C34878D82A}">
                    <a16:rowId xmlns:a16="http://schemas.microsoft.com/office/drawing/2014/main" val="1014434775"/>
                  </a:ext>
                </a:extLst>
              </a:tr>
              <a:tr h="370840">
                <a:tc>
                  <a:txBody>
                    <a:bodyPr/>
                    <a:lstStyle/>
                    <a:p>
                      <a:r>
                        <a:rPr lang="en-US" dirty="0"/>
                        <a:t>1 (Overwhelming Stress)</a:t>
                      </a:r>
                    </a:p>
                  </a:txBody>
                  <a:tcPr/>
                </a:tc>
                <a:tc>
                  <a:txBody>
                    <a:bodyPr/>
                    <a:lstStyle/>
                    <a:p>
                      <a:r>
                        <a:rPr lang="en-US" dirty="0"/>
                        <a:t>3.81</a:t>
                      </a:r>
                    </a:p>
                  </a:txBody>
                  <a:tcPr/>
                </a:tc>
                <a:extLst>
                  <a:ext uri="{0D108BD9-81ED-4DB2-BD59-A6C34878D82A}">
                    <a16:rowId xmlns:a16="http://schemas.microsoft.com/office/drawing/2014/main" val="1058857779"/>
                  </a:ext>
                </a:extLst>
              </a:tr>
              <a:tr h="370840">
                <a:tc>
                  <a:txBody>
                    <a:bodyPr/>
                    <a:lstStyle/>
                    <a:p>
                      <a:r>
                        <a:rPr lang="en-US" dirty="0"/>
                        <a:t>2 (High Stress) </a:t>
                      </a:r>
                    </a:p>
                  </a:txBody>
                  <a:tcPr/>
                </a:tc>
                <a:tc>
                  <a:txBody>
                    <a:bodyPr/>
                    <a:lstStyle/>
                    <a:p>
                      <a:r>
                        <a:rPr lang="en-US" dirty="0"/>
                        <a:t>5.27</a:t>
                      </a:r>
                    </a:p>
                  </a:txBody>
                  <a:tcPr/>
                </a:tc>
                <a:extLst>
                  <a:ext uri="{0D108BD9-81ED-4DB2-BD59-A6C34878D82A}">
                    <a16:rowId xmlns:a16="http://schemas.microsoft.com/office/drawing/2014/main" val="2210634202"/>
                  </a:ext>
                </a:extLst>
              </a:tr>
              <a:tr h="370840">
                <a:tc>
                  <a:txBody>
                    <a:bodyPr/>
                    <a:lstStyle/>
                    <a:p>
                      <a:r>
                        <a:rPr lang="en-US" dirty="0"/>
                        <a:t>3 (Moderate Stress)              AVG: 3.02</a:t>
                      </a:r>
                    </a:p>
                  </a:txBody>
                  <a:tcPr/>
                </a:tc>
                <a:tc>
                  <a:txBody>
                    <a:bodyPr/>
                    <a:lstStyle/>
                    <a:p>
                      <a:r>
                        <a:rPr lang="en-US" dirty="0"/>
                        <a:t>6.13</a:t>
                      </a:r>
                    </a:p>
                  </a:txBody>
                  <a:tcPr/>
                </a:tc>
                <a:extLst>
                  <a:ext uri="{0D108BD9-81ED-4DB2-BD59-A6C34878D82A}">
                    <a16:rowId xmlns:a16="http://schemas.microsoft.com/office/drawing/2014/main" val="2619373787"/>
                  </a:ext>
                </a:extLst>
              </a:tr>
              <a:tr h="370840">
                <a:tc>
                  <a:txBody>
                    <a:bodyPr/>
                    <a:lstStyle/>
                    <a:p>
                      <a:r>
                        <a:rPr lang="en-US" dirty="0"/>
                        <a:t>4 (Low Stress)</a:t>
                      </a:r>
                    </a:p>
                  </a:txBody>
                  <a:tcPr/>
                </a:tc>
                <a:tc>
                  <a:txBody>
                    <a:bodyPr/>
                    <a:lstStyle/>
                    <a:p>
                      <a:r>
                        <a:rPr lang="en-US" dirty="0"/>
                        <a:t>6.72</a:t>
                      </a:r>
                    </a:p>
                  </a:txBody>
                  <a:tcPr/>
                </a:tc>
                <a:extLst>
                  <a:ext uri="{0D108BD9-81ED-4DB2-BD59-A6C34878D82A}">
                    <a16:rowId xmlns:a16="http://schemas.microsoft.com/office/drawing/2014/main" val="1460606915"/>
                  </a:ext>
                </a:extLst>
              </a:tr>
              <a:tr h="370840">
                <a:tc>
                  <a:txBody>
                    <a:bodyPr/>
                    <a:lstStyle/>
                    <a:p>
                      <a:r>
                        <a:rPr lang="en-US" dirty="0"/>
                        <a:t>5 (No Stress)</a:t>
                      </a:r>
                    </a:p>
                  </a:txBody>
                  <a:tcPr/>
                </a:tc>
                <a:tc>
                  <a:txBody>
                    <a:bodyPr/>
                    <a:lstStyle/>
                    <a:p>
                      <a:r>
                        <a:rPr lang="en-US" dirty="0"/>
                        <a:t>7.13</a:t>
                      </a:r>
                    </a:p>
                  </a:txBody>
                  <a:tcPr/>
                </a:tc>
                <a:extLst>
                  <a:ext uri="{0D108BD9-81ED-4DB2-BD59-A6C34878D82A}">
                    <a16:rowId xmlns:a16="http://schemas.microsoft.com/office/drawing/2014/main" val="2781781696"/>
                  </a:ext>
                </a:extLst>
              </a:tr>
            </a:tbl>
          </a:graphicData>
        </a:graphic>
      </p:graphicFrame>
    </p:spTree>
    <p:extLst>
      <p:ext uri="{BB962C8B-B14F-4D97-AF65-F5344CB8AC3E}">
        <p14:creationId xmlns:p14="http://schemas.microsoft.com/office/powerpoint/2010/main" val="210364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6DFC-BBB8-404F-A2B9-D04C742F3558}"/>
              </a:ext>
            </a:extLst>
          </p:cNvPr>
          <p:cNvSpPr>
            <a:spLocks noGrp="1"/>
          </p:cNvSpPr>
          <p:nvPr>
            <p:ph type="title"/>
          </p:nvPr>
        </p:nvSpPr>
        <p:spPr/>
        <p:txBody>
          <a:bodyPr/>
          <a:lstStyle/>
          <a:p>
            <a:r>
              <a:rPr lang="en-US" dirty="0"/>
              <a:t>SU Data</a:t>
            </a:r>
          </a:p>
        </p:txBody>
      </p:sp>
      <p:graphicFrame>
        <p:nvGraphicFramePr>
          <p:cNvPr id="4" name="Content Placeholder 3">
            <a:extLst>
              <a:ext uri="{FF2B5EF4-FFF2-40B4-BE49-F238E27FC236}">
                <a16:creationId xmlns:a16="http://schemas.microsoft.com/office/drawing/2014/main" id="{161842C9-8F17-B24B-ADDD-E83EAC167F09}"/>
              </a:ext>
            </a:extLst>
          </p:cNvPr>
          <p:cNvGraphicFramePr>
            <a:graphicFrameLocks noGrp="1"/>
          </p:cNvGraphicFramePr>
          <p:nvPr>
            <p:ph idx="1"/>
            <p:extLst>
              <p:ext uri="{D42A27DB-BD31-4B8C-83A1-F6EECF244321}">
                <p14:modId xmlns:p14="http://schemas.microsoft.com/office/powerpoint/2010/main" val="1768496382"/>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690164441"/>
                    </a:ext>
                  </a:extLst>
                </a:gridCol>
                <a:gridCol w="4800600">
                  <a:extLst>
                    <a:ext uri="{9D8B030D-6E8A-4147-A177-3AD203B41FA5}">
                      <a16:colId xmlns:a16="http://schemas.microsoft.com/office/drawing/2014/main" val="3006322850"/>
                    </a:ext>
                  </a:extLst>
                </a:gridCol>
              </a:tblGrid>
              <a:tr h="370840">
                <a:tc>
                  <a:txBody>
                    <a:bodyPr/>
                    <a:lstStyle/>
                    <a:p>
                      <a:r>
                        <a:rPr lang="en-US" dirty="0"/>
                        <a:t>How much stress from personal finance? </a:t>
                      </a:r>
                    </a:p>
                  </a:txBody>
                  <a:tcPr/>
                </a:tc>
                <a:tc>
                  <a:txBody>
                    <a:bodyPr/>
                    <a:lstStyle/>
                    <a:p>
                      <a:r>
                        <a:rPr lang="en-US" dirty="0"/>
                        <a:t>How satisfied with life now a days?</a:t>
                      </a:r>
                    </a:p>
                  </a:txBody>
                  <a:tcPr/>
                </a:tc>
                <a:extLst>
                  <a:ext uri="{0D108BD9-81ED-4DB2-BD59-A6C34878D82A}">
                    <a16:rowId xmlns:a16="http://schemas.microsoft.com/office/drawing/2014/main" val="184577365"/>
                  </a:ext>
                </a:extLst>
              </a:tr>
              <a:tr h="370840">
                <a:tc>
                  <a:txBody>
                    <a:bodyPr/>
                    <a:lstStyle/>
                    <a:p>
                      <a:r>
                        <a:rPr lang="en-US" dirty="0"/>
                        <a:t>1 ( Overwhelming Stress)</a:t>
                      </a:r>
                    </a:p>
                  </a:txBody>
                  <a:tcPr/>
                </a:tc>
                <a:tc>
                  <a:txBody>
                    <a:bodyPr/>
                    <a:lstStyle/>
                    <a:p>
                      <a:r>
                        <a:rPr lang="en-US" dirty="0"/>
                        <a:t>6.38</a:t>
                      </a:r>
                    </a:p>
                  </a:txBody>
                  <a:tcPr/>
                </a:tc>
                <a:extLst>
                  <a:ext uri="{0D108BD9-81ED-4DB2-BD59-A6C34878D82A}">
                    <a16:rowId xmlns:a16="http://schemas.microsoft.com/office/drawing/2014/main" val="1714007710"/>
                  </a:ext>
                </a:extLst>
              </a:tr>
              <a:tr h="370840">
                <a:tc>
                  <a:txBody>
                    <a:bodyPr/>
                    <a:lstStyle/>
                    <a:p>
                      <a:r>
                        <a:rPr lang="en-US" dirty="0"/>
                        <a:t>2 (High Stress) </a:t>
                      </a:r>
                    </a:p>
                  </a:txBody>
                  <a:tcPr/>
                </a:tc>
                <a:tc>
                  <a:txBody>
                    <a:bodyPr/>
                    <a:lstStyle/>
                    <a:p>
                      <a:r>
                        <a:rPr lang="en-US" dirty="0"/>
                        <a:t>7.14</a:t>
                      </a:r>
                    </a:p>
                  </a:txBody>
                  <a:tcPr/>
                </a:tc>
                <a:extLst>
                  <a:ext uri="{0D108BD9-81ED-4DB2-BD59-A6C34878D82A}">
                    <a16:rowId xmlns:a16="http://schemas.microsoft.com/office/drawing/2014/main" val="942164707"/>
                  </a:ext>
                </a:extLst>
              </a:tr>
              <a:tr h="370840">
                <a:tc>
                  <a:txBody>
                    <a:bodyPr/>
                    <a:lstStyle/>
                    <a:p>
                      <a:r>
                        <a:rPr lang="en-US" dirty="0"/>
                        <a:t>3 (Moderate Stress) </a:t>
                      </a:r>
                    </a:p>
                  </a:txBody>
                  <a:tcPr/>
                </a:tc>
                <a:tc>
                  <a:txBody>
                    <a:bodyPr/>
                    <a:lstStyle/>
                    <a:p>
                      <a:r>
                        <a:rPr lang="en-US" dirty="0"/>
                        <a:t>7.88</a:t>
                      </a:r>
                    </a:p>
                  </a:txBody>
                  <a:tcPr/>
                </a:tc>
                <a:extLst>
                  <a:ext uri="{0D108BD9-81ED-4DB2-BD59-A6C34878D82A}">
                    <a16:rowId xmlns:a16="http://schemas.microsoft.com/office/drawing/2014/main" val="4130145461"/>
                  </a:ext>
                </a:extLst>
              </a:tr>
              <a:tr h="370840">
                <a:tc>
                  <a:txBody>
                    <a:bodyPr/>
                    <a:lstStyle/>
                    <a:p>
                      <a:r>
                        <a:rPr lang="en-US" dirty="0"/>
                        <a:t>4 (Low Stress)</a:t>
                      </a:r>
                    </a:p>
                  </a:txBody>
                  <a:tcPr/>
                </a:tc>
                <a:tc>
                  <a:txBody>
                    <a:bodyPr/>
                    <a:lstStyle/>
                    <a:p>
                      <a:r>
                        <a:rPr lang="en-US" dirty="0"/>
                        <a:t>7.16</a:t>
                      </a:r>
                    </a:p>
                  </a:txBody>
                  <a:tcPr/>
                </a:tc>
                <a:extLst>
                  <a:ext uri="{0D108BD9-81ED-4DB2-BD59-A6C34878D82A}">
                    <a16:rowId xmlns:a16="http://schemas.microsoft.com/office/drawing/2014/main" val="2601588792"/>
                  </a:ext>
                </a:extLst>
              </a:tr>
              <a:tr h="370840">
                <a:tc>
                  <a:txBody>
                    <a:bodyPr/>
                    <a:lstStyle/>
                    <a:p>
                      <a:r>
                        <a:rPr lang="en-US" dirty="0"/>
                        <a:t>5 ( No Stress)</a:t>
                      </a:r>
                    </a:p>
                  </a:txBody>
                  <a:tcPr/>
                </a:tc>
                <a:tc>
                  <a:txBody>
                    <a:bodyPr/>
                    <a:lstStyle/>
                    <a:p>
                      <a:r>
                        <a:rPr lang="en-US" dirty="0"/>
                        <a:t>8.67</a:t>
                      </a:r>
                    </a:p>
                  </a:txBody>
                  <a:tcPr/>
                </a:tc>
                <a:extLst>
                  <a:ext uri="{0D108BD9-81ED-4DB2-BD59-A6C34878D82A}">
                    <a16:rowId xmlns:a16="http://schemas.microsoft.com/office/drawing/2014/main" val="812472056"/>
                  </a:ext>
                </a:extLst>
              </a:tr>
            </a:tbl>
          </a:graphicData>
        </a:graphic>
      </p:graphicFrame>
    </p:spTree>
    <p:extLst>
      <p:ext uri="{BB962C8B-B14F-4D97-AF65-F5344CB8AC3E}">
        <p14:creationId xmlns:p14="http://schemas.microsoft.com/office/powerpoint/2010/main" val="17996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8F58-15C2-6B46-854B-323E92687FE9}"/>
              </a:ext>
            </a:extLst>
          </p:cNvPr>
          <p:cNvSpPr>
            <a:spLocks noGrp="1"/>
          </p:cNvSpPr>
          <p:nvPr>
            <p:ph type="title"/>
          </p:nvPr>
        </p:nvSpPr>
        <p:spPr/>
        <p:txBody>
          <a:bodyPr/>
          <a:lstStyle/>
          <a:p>
            <a:r>
              <a:rPr lang="en-US" dirty="0"/>
              <a:t>Consumption &amp; Happiness Class Data</a:t>
            </a:r>
          </a:p>
        </p:txBody>
      </p:sp>
      <p:graphicFrame>
        <p:nvGraphicFramePr>
          <p:cNvPr id="4" name="Content Placeholder 3">
            <a:extLst>
              <a:ext uri="{FF2B5EF4-FFF2-40B4-BE49-F238E27FC236}">
                <a16:creationId xmlns:a16="http://schemas.microsoft.com/office/drawing/2014/main" id="{B2B36897-D0A0-1F4C-B2A9-C57A28CB8EC9}"/>
              </a:ext>
            </a:extLst>
          </p:cNvPr>
          <p:cNvGraphicFramePr>
            <a:graphicFrameLocks noGrp="1"/>
          </p:cNvGraphicFramePr>
          <p:nvPr>
            <p:ph idx="1"/>
            <p:extLst>
              <p:ext uri="{D42A27DB-BD31-4B8C-83A1-F6EECF244321}">
                <p14:modId xmlns:p14="http://schemas.microsoft.com/office/powerpoint/2010/main" val="1528712038"/>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87854832"/>
                    </a:ext>
                  </a:extLst>
                </a:gridCol>
                <a:gridCol w="4800600">
                  <a:extLst>
                    <a:ext uri="{9D8B030D-6E8A-4147-A177-3AD203B41FA5}">
                      <a16:colId xmlns:a16="http://schemas.microsoft.com/office/drawing/2014/main" val="2757377658"/>
                    </a:ext>
                  </a:extLst>
                </a:gridCol>
              </a:tblGrid>
              <a:tr h="370840">
                <a:tc>
                  <a:txBody>
                    <a:bodyPr/>
                    <a:lstStyle/>
                    <a:p>
                      <a:r>
                        <a:rPr lang="en-US" dirty="0"/>
                        <a:t>How much stress from personal finance? </a:t>
                      </a:r>
                    </a:p>
                  </a:txBody>
                  <a:tcPr/>
                </a:tc>
                <a:tc>
                  <a:txBody>
                    <a:bodyPr/>
                    <a:lstStyle/>
                    <a:p>
                      <a:r>
                        <a:rPr lang="en-US" dirty="0"/>
                        <a:t>How satisfied with life nowadays? </a:t>
                      </a:r>
                    </a:p>
                  </a:txBody>
                  <a:tcPr/>
                </a:tc>
                <a:extLst>
                  <a:ext uri="{0D108BD9-81ED-4DB2-BD59-A6C34878D82A}">
                    <a16:rowId xmlns:a16="http://schemas.microsoft.com/office/drawing/2014/main" val="3791255509"/>
                  </a:ext>
                </a:extLst>
              </a:tr>
              <a:tr h="370840">
                <a:tc>
                  <a:txBody>
                    <a:bodyPr/>
                    <a:lstStyle/>
                    <a:p>
                      <a:r>
                        <a:rPr lang="en-US" dirty="0"/>
                        <a:t>1 (Overwhelming Stress)</a:t>
                      </a:r>
                    </a:p>
                  </a:txBody>
                  <a:tcPr/>
                </a:tc>
                <a:tc>
                  <a:txBody>
                    <a:bodyPr/>
                    <a:lstStyle/>
                    <a:p>
                      <a:r>
                        <a:rPr lang="en-US" dirty="0"/>
                        <a:t>7.5</a:t>
                      </a:r>
                    </a:p>
                  </a:txBody>
                  <a:tcPr/>
                </a:tc>
                <a:extLst>
                  <a:ext uri="{0D108BD9-81ED-4DB2-BD59-A6C34878D82A}">
                    <a16:rowId xmlns:a16="http://schemas.microsoft.com/office/drawing/2014/main" val="1126216385"/>
                  </a:ext>
                </a:extLst>
              </a:tr>
              <a:tr h="370840">
                <a:tc>
                  <a:txBody>
                    <a:bodyPr/>
                    <a:lstStyle/>
                    <a:p>
                      <a:r>
                        <a:rPr lang="en-US" dirty="0"/>
                        <a:t>2 (High Stress)</a:t>
                      </a:r>
                    </a:p>
                  </a:txBody>
                  <a:tcPr/>
                </a:tc>
                <a:tc>
                  <a:txBody>
                    <a:bodyPr/>
                    <a:lstStyle/>
                    <a:p>
                      <a:r>
                        <a:rPr lang="en-US" dirty="0"/>
                        <a:t>7.56</a:t>
                      </a:r>
                    </a:p>
                  </a:txBody>
                  <a:tcPr/>
                </a:tc>
                <a:extLst>
                  <a:ext uri="{0D108BD9-81ED-4DB2-BD59-A6C34878D82A}">
                    <a16:rowId xmlns:a16="http://schemas.microsoft.com/office/drawing/2014/main" val="621121261"/>
                  </a:ext>
                </a:extLst>
              </a:tr>
              <a:tr h="370840">
                <a:tc>
                  <a:txBody>
                    <a:bodyPr/>
                    <a:lstStyle/>
                    <a:p>
                      <a:r>
                        <a:rPr lang="en-US" dirty="0"/>
                        <a:t>3 (Moderate Stress) </a:t>
                      </a:r>
                    </a:p>
                  </a:txBody>
                  <a:tcPr/>
                </a:tc>
                <a:tc>
                  <a:txBody>
                    <a:bodyPr/>
                    <a:lstStyle/>
                    <a:p>
                      <a:r>
                        <a:rPr lang="en-US" dirty="0"/>
                        <a:t>6.8</a:t>
                      </a:r>
                    </a:p>
                  </a:txBody>
                  <a:tcPr/>
                </a:tc>
                <a:extLst>
                  <a:ext uri="{0D108BD9-81ED-4DB2-BD59-A6C34878D82A}">
                    <a16:rowId xmlns:a16="http://schemas.microsoft.com/office/drawing/2014/main" val="3587853852"/>
                  </a:ext>
                </a:extLst>
              </a:tr>
              <a:tr h="370840">
                <a:tc>
                  <a:txBody>
                    <a:bodyPr/>
                    <a:lstStyle/>
                    <a:p>
                      <a:r>
                        <a:rPr lang="en-US" dirty="0"/>
                        <a:t>4 (Low Stress)</a:t>
                      </a:r>
                    </a:p>
                  </a:txBody>
                  <a:tcPr/>
                </a:tc>
                <a:tc>
                  <a:txBody>
                    <a:bodyPr/>
                    <a:lstStyle/>
                    <a:p>
                      <a:r>
                        <a:rPr lang="en-US" dirty="0"/>
                        <a:t>8.7</a:t>
                      </a:r>
                    </a:p>
                  </a:txBody>
                  <a:tcPr/>
                </a:tc>
                <a:extLst>
                  <a:ext uri="{0D108BD9-81ED-4DB2-BD59-A6C34878D82A}">
                    <a16:rowId xmlns:a16="http://schemas.microsoft.com/office/drawing/2014/main" val="2026471968"/>
                  </a:ext>
                </a:extLst>
              </a:tr>
              <a:tr h="370840">
                <a:tc>
                  <a:txBody>
                    <a:bodyPr/>
                    <a:lstStyle/>
                    <a:p>
                      <a:r>
                        <a:rPr lang="en-US" dirty="0"/>
                        <a:t>5 (No Stress) </a:t>
                      </a:r>
                    </a:p>
                  </a:txBody>
                  <a:tcPr/>
                </a:tc>
                <a:tc>
                  <a:txBody>
                    <a:bodyPr/>
                    <a:lstStyle/>
                    <a:p>
                      <a:r>
                        <a:rPr lang="en-US" dirty="0"/>
                        <a:t>9.0</a:t>
                      </a:r>
                    </a:p>
                  </a:txBody>
                  <a:tcPr/>
                </a:tc>
                <a:extLst>
                  <a:ext uri="{0D108BD9-81ED-4DB2-BD59-A6C34878D82A}">
                    <a16:rowId xmlns:a16="http://schemas.microsoft.com/office/drawing/2014/main" val="2900855257"/>
                  </a:ext>
                </a:extLst>
              </a:tr>
            </a:tbl>
          </a:graphicData>
        </a:graphic>
      </p:graphicFrame>
    </p:spTree>
    <p:extLst>
      <p:ext uri="{BB962C8B-B14F-4D97-AF65-F5344CB8AC3E}">
        <p14:creationId xmlns:p14="http://schemas.microsoft.com/office/powerpoint/2010/main" val="302138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5A21-CB44-C64E-A19C-33241341FF5E}"/>
              </a:ext>
            </a:extLst>
          </p:cNvPr>
          <p:cNvSpPr>
            <a:spLocks noGrp="1"/>
          </p:cNvSpPr>
          <p:nvPr>
            <p:ph type="title"/>
          </p:nvPr>
        </p:nvSpPr>
        <p:spPr/>
        <p:txBody>
          <a:bodyPr>
            <a:normAutofit fontScale="90000"/>
          </a:bodyPr>
          <a:lstStyle/>
          <a:p>
            <a:r>
              <a:rPr lang="en-US" dirty="0"/>
              <a:t>Satisfaction levels with comparison to financial stress</a:t>
            </a:r>
          </a:p>
        </p:txBody>
      </p:sp>
      <p:graphicFrame>
        <p:nvGraphicFramePr>
          <p:cNvPr id="4" name="Content Placeholder 3">
            <a:extLst>
              <a:ext uri="{FF2B5EF4-FFF2-40B4-BE49-F238E27FC236}">
                <a16:creationId xmlns:a16="http://schemas.microsoft.com/office/drawing/2014/main" id="{456AB559-B022-7143-BD85-5688854CF70C}"/>
              </a:ext>
            </a:extLst>
          </p:cNvPr>
          <p:cNvGraphicFramePr>
            <a:graphicFrameLocks noGrp="1"/>
          </p:cNvGraphicFramePr>
          <p:nvPr>
            <p:ph idx="1"/>
            <p:extLst>
              <p:ext uri="{D42A27DB-BD31-4B8C-83A1-F6EECF244321}">
                <p14:modId xmlns:p14="http://schemas.microsoft.com/office/powerpoint/2010/main" val="1265898398"/>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46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FCEE-9630-6748-B6BF-4417C886E7EA}"/>
              </a:ext>
            </a:extLst>
          </p:cNvPr>
          <p:cNvSpPr>
            <a:spLocks noGrp="1"/>
          </p:cNvSpPr>
          <p:nvPr>
            <p:ph type="title"/>
          </p:nvPr>
        </p:nvSpPr>
        <p:spPr/>
        <p:txBody>
          <a:bodyPr/>
          <a:lstStyle/>
          <a:p>
            <a:r>
              <a:rPr lang="en-US" dirty="0"/>
              <a:t>UW Data</a:t>
            </a:r>
          </a:p>
        </p:txBody>
      </p:sp>
      <p:graphicFrame>
        <p:nvGraphicFramePr>
          <p:cNvPr id="4" name="Content Placeholder 3">
            <a:extLst>
              <a:ext uri="{FF2B5EF4-FFF2-40B4-BE49-F238E27FC236}">
                <a16:creationId xmlns:a16="http://schemas.microsoft.com/office/drawing/2014/main" id="{76BAE761-F264-7041-B194-17EFB3A4E1CB}"/>
              </a:ext>
            </a:extLst>
          </p:cNvPr>
          <p:cNvGraphicFramePr>
            <a:graphicFrameLocks noGrp="1"/>
          </p:cNvGraphicFramePr>
          <p:nvPr>
            <p:ph idx="1"/>
            <p:extLst>
              <p:ext uri="{D42A27DB-BD31-4B8C-83A1-F6EECF244321}">
                <p14:modId xmlns:p14="http://schemas.microsoft.com/office/powerpoint/2010/main" val="3239017103"/>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53544759"/>
                    </a:ext>
                  </a:extLst>
                </a:gridCol>
                <a:gridCol w="4800600">
                  <a:extLst>
                    <a:ext uri="{9D8B030D-6E8A-4147-A177-3AD203B41FA5}">
                      <a16:colId xmlns:a16="http://schemas.microsoft.com/office/drawing/2014/main" val="3596584261"/>
                    </a:ext>
                  </a:extLst>
                </a:gridCol>
              </a:tblGrid>
              <a:tr h="370840">
                <a:tc>
                  <a:txBody>
                    <a:bodyPr/>
                    <a:lstStyle/>
                    <a:p>
                      <a:r>
                        <a:rPr lang="en-US" dirty="0"/>
                        <a:t>I have enough money to buy what I want?</a:t>
                      </a:r>
                    </a:p>
                  </a:txBody>
                  <a:tcPr/>
                </a:tc>
                <a:tc>
                  <a:txBody>
                    <a:bodyPr/>
                    <a:lstStyle/>
                    <a:p>
                      <a:r>
                        <a:rPr lang="en-US" dirty="0"/>
                        <a:t>How satisfied with life nowadays?</a:t>
                      </a:r>
                    </a:p>
                  </a:txBody>
                  <a:tcPr/>
                </a:tc>
                <a:extLst>
                  <a:ext uri="{0D108BD9-81ED-4DB2-BD59-A6C34878D82A}">
                    <a16:rowId xmlns:a16="http://schemas.microsoft.com/office/drawing/2014/main" val="1148682799"/>
                  </a:ext>
                </a:extLst>
              </a:tr>
              <a:tr h="370840">
                <a:tc>
                  <a:txBody>
                    <a:bodyPr/>
                    <a:lstStyle/>
                    <a:p>
                      <a:r>
                        <a:rPr lang="en-US" dirty="0"/>
                        <a:t>1 (Strongly Disagree)</a:t>
                      </a:r>
                    </a:p>
                  </a:txBody>
                  <a:tcPr/>
                </a:tc>
                <a:tc>
                  <a:txBody>
                    <a:bodyPr/>
                    <a:lstStyle/>
                    <a:p>
                      <a:r>
                        <a:rPr lang="en-US" dirty="0"/>
                        <a:t>4.2</a:t>
                      </a:r>
                    </a:p>
                  </a:txBody>
                  <a:tcPr/>
                </a:tc>
                <a:extLst>
                  <a:ext uri="{0D108BD9-81ED-4DB2-BD59-A6C34878D82A}">
                    <a16:rowId xmlns:a16="http://schemas.microsoft.com/office/drawing/2014/main" val="4195007178"/>
                  </a:ext>
                </a:extLst>
              </a:tr>
              <a:tr h="370840">
                <a:tc>
                  <a:txBody>
                    <a:bodyPr/>
                    <a:lstStyle/>
                    <a:p>
                      <a:r>
                        <a:rPr lang="en-US" dirty="0"/>
                        <a:t>2 (Disagree)</a:t>
                      </a:r>
                    </a:p>
                  </a:txBody>
                  <a:tcPr/>
                </a:tc>
                <a:tc>
                  <a:txBody>
                    <a:bodyPr/>
                    <a:lstStyle/>
                    <a:p>
                      <a:r>
                        <a:rPr lang="en-US" dirty="0"/>
                        <a:t>5.44</a:t>
                      </a:r>
                    </a:p>
                  </a:txBody>
                  <a:tcPr/>
                </a:tc>
                <a:extLst>
                  <a:ext uri="{0D108BD9-81ED-4DB2-BD59-A6C34878D82A}">
                    <a16:rowId xmlns:a16="http://schemas.microsoft.com/office/drawing/2014/main" val="2540136485"/>
                  </a:ext>
                </a:extLst>
              </a:tr>
              <a:tr h="370840">
                <a:tc>
                  <a:txBody>
                    <a:bodyPr/>
                    <a:lstStyle/>
                    <a:p>
                      <a:r>
                        <a:rPr lang="en-US" dirty="0"/>
                        <a:t>3 (Neither Agree, Nor Disagree)</a:t>
                      </a:r>
                    </a:p>
                  </a:txBody>
                  <a:tcPr/>
                </a:tc>
                <a:tc>
                  <a:txBody>
                    <a:bodyPr/>
                    <a:lstStyle/>
                    <a:p>
                      <a:r>
                        <a:rPr lang="en-US" dirty="0"/>
                        <a:t>5.96</a:t>
                      </a:r>
                    </a:p>
                  </a:txBody>
                  <a:tcPr/>
                </a:tc>
                <a:extLst>
                  <a:ext uri="{0D108BD9-81ED-4DB2-BD59-A6C34878D82A}">
                    <a16:rowId xmlns:a16="http://schemas.microsoft.com/office/drawing/2014/main" val="2616033205"/>
                  </a:ext>
                </a:extLst>
              </a:tr>
              <a:tr h="370840">
                <a:tc>
                  <a:txBody>
                    <a:bodyPr/>
                    <a:lstStyle/>
                    <a:p>
                      <a:r>
                        <a:rPr lang="en-US" dirty="0"/>
                        <a:t>4 (Agree)</a:t>
                      </a:r>
                    </a:p>
                  </a:txBody>
                  <a:tcPr/>
                </a:tc>
                <a:tc>
                  <a:txBody>
                    <a:bodyPr/>
                    <a:lstStyle/>
                    <a:p>
                      <a:r>
                        <a:rPr lang="en-US" dirty="0"/>
                        <a:t>6.39</a:t>
                      </a:r>
                    </a:p>
                  </a:txBody>
                  <a:tcPr/>
                </a:tc>
                <a:extLst>
                  <a:ext uri="{0D108BD9-81ED-4DB2-BD59-A6C34878D82A}">
                    <a16:rowId xmlns:a16="http://schemas.microsoft.com/office/drawing/2014/main" val="2763939789"/>
                  </a:ext>
                </a:extLst>
              </a:tr>
              <a:tr h="370840">
                <a:tc>
                  <a:txBody>
                    <a:bodyPr/>
                    <a:lstStyle/>
                    <a:p>
                      <a:r>
                        <a:rPr lang="en-US" dirty="0"/>
                        <a:t>5 (Strongly Agree) </a:t>
                      </a:r>
                    </a:p>
                  </a:txBody>
                  <a:tcPr/>
                </a:tc>
                <a:tc>
                  <a:txBody>
                    <a:bodyPr/>
                    <a:lstStyle/>
                    <a:p>
                      <a:r>
                        <a:rPr lang="en-US" dirty="0"/>
                        <a:t>6.88</a:t>
                      </a:r>
                    </a:p>
                  </a:txBody>
                  <a:tcPr/>
                </a:tc>
                <a:extLst>
                  <a:ext uri="{0D108BD9-81ED-4DB2-BD59-A6C34878D82A}">
                    <a16:rowId xmlns:a16="http://schemas.microsoft.com/office/drawing/2014/main" val="1664185455"/>
                  </a:ext>
                </a:extLst>
              </a:tr>
            </a:tbl>
          </a:graphicData>
        </a:graphic>
      </p:graphicFrame>
    </p:spTree>
    <p:extLst>
      <p:ext uri="{BB962C8B-B14F-4D97-AF65-F5344CB8AC3E}">
        <p14:creationId xmlns:p14="http://schemas.microsoft.com/office/powerpoint/2010/main" val="258484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B79D-097B-7449-8316-8DDD2F9D1EB4}"/>
              </a:ext>
            </a:extLst>
          </p:cNvPr>
          <p:cNvSpPr>
            <a:spLocks noGrp="1"/>
          </p:cNvSpPr>
          <p:nvPr>
            <p:ph type="title"/>
          </p:nvPr>
        </p:nvSpPr>
        <p:spPr/>
        <p:txBody>
          <a:bodyPr/>
          <a:lstStyle/>
          <a:p>
            <a:r>
              <a:rPr lang="en-US" dirty="0"/>
              <a:t>SU Data</a:t>
            </a:r>
          </a:p>
        </p:txBody>
      </p:sp>
      <p:graphicFrame>
        <p:nvGraphicFramePr>
          <p:cNvPr id="4" name="Content Placeholder 3">
            <a:extLst>
              <a:ext uri="{FF2B5EF4-FFF2-40B4-BE49-F238E27FC236}">
                <a16:creationId xmlns:a16="http://schemas.microsoft.com/office/drawing/2014/main" id="{3DEF74CE-B189-C143-8CF5-89119C85C101}"/>
              </a:ext>
            </a:extLst>
          </p:cNvPr>
          <p:cNvGraphicFramePr>
            <a:graphicFrameLocks noGrp="1"/>
          </p:cNvGraphicFramePr>
          <p:nvPr>
            <p:ph idx="1"/>
            <p:extLst>
              <p:ext uri="{D42A27DB-BD31-4B8C-83A1-F6EECF244321}">
                <p14:modId xmlns:p14="http://schemas.microsoft.com/office/powerpoint/2010/main" val="1418682421"/>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985427746"/>
                    </a:ext>
                  </a:extLst>
                </a:gridCol>
                <a:gridCol w="4800600">
                  <a:extLst>
                    <a:ext uri="{9D8B030D-6E8A-4147-A177-3AD203B41FA5}">
                      <a16:colId xmlns:a16="http://schemas.microsoft.com/office/drawing/2014/main" val="3916960647"/>
                    </a:ext>
                  </a:extLst>
                </a:gridCol>
              </a:tblGrid>
              <a:tr h="370840">
                <a:tc>
                  <a:txBody>
                    <a:bodyPr/>
                    <a:lstStyle/>
                    <a:p>
                      <a:r>
                        <a:rPr lang="en-US" dirty="0"/>
                        <a:t>I have enough money to buy what I want?</a:t>
                      </a:r>
                    </a:p>
                  </a:txBody>
                  <a:tcPr/>
                </a:tc>
                <a:tc>
                  <a:txBody>
                    <a:bodyPr/>
                    <a:lstStyle/>
                    <a:p>
                      <a:r>
                        <a:rPr lang="en-US" dirty="0"/>
                        <a:t>How satisfied with life nowadays?</a:t>
                      </a:r>
                    </a:p>
                  </a:txBody>
                  <a:tcPr/>
                </a:tc>
                <a:extLst>
                  <a:ext uri="{0D108BD9-81ED-4DB2-BD59-A6C34878D82A}">
                    <a16:rowId xmlns:a16="http://schemas.microsoft.com/office/drawing/2014/main" val="981168305"/>
                  </a:ext>
                </a:extLst>
              </a:tr>
              <a:tr h="370840">
                <a:tc>
                  <a:txBody>
                    <a:bodyPr/>
                    <a:lstStyle/>
                    <a:p>
                      <a:r>
                        <a:rPr lang="en-US" dirty="0"/>
                        <a:t>1 (Strongly Disagree)</a:t>
                      </a:r>
                    </a:p>
                  </a:txBody>
                  <a:tcPr/>
                </a:tc>
                <a:tc>
                  <a:txBody>
                    <a:bodyPr/>
                    <a:lstStyle/>
                    <a:p>
                      <a:r>
                        <a:rPr lang="en-US" dirty="0"/>
                        <a:t>7.17</a:t>
                      </a:r>
                    </a:p>
                  </a:txBody>
                  <a:tcPr/>
                </a:tc>
                <a:extLst>
                  <a:ext uri="{0D108BD9-81ED-4DB2-BD59-A6C34878D82A}">
                    <a16:rowId xmlns:a16="http://schemas.microsoft.com/office/drawing/2014/main" val="1133799683"/>
                  </a:ext>
                </a:extLst>
              </a:tr>
              <a:tr h="370840">
                <a:tc>
                  <a:txBody>
                    <a:bodyPr/>
                    <a:lstStyle/>
                    <a:p>
                      <a:r>
                        <a:rPr lang="en-US" dirty="0"/>
                        <a:t>2 (Disagree)</a:t>
                      </a:r>
                    </a:p>
                  </a:txBody>
                  <a:tcPr/>
                </a:tc>
                <a:tc>
                  <a:txBody>
                    <a:bodyPr/>
                    <a:lstStyle/>
                    <a:p>
                      <a:r>
                        <a:rPr lang="en-US" dirty="0"/>
                        <a:t>7.57</a:t>
                      </a:r>
                    </a:p>
                  </a:txBody>
                  <a:tcPr/>
                </a:tc>
                <a:extLst>
                  <a:ext uri="{0D108BD9-81ED-4DB2-BD59-A6C34878D82A}">
                    <a16:rowId xmlns:a16="http://schemas.microsoft.com/office/drawing/2014/main" val="1743612187"/>
                  </a:ext>
                </a:extLst>
              </a:tr>
              <a:tr h="370840">
                <a:tc>
                  <a:txBody>
                    <a:bodyPr/>
                    <a:lstStyle/>
                    <a:p>
                      <a:r>
                        <a:rPr lang="en-US" dirty="0"/>
                        <a:t>3 (Neither Agree, Nor Disagree)</a:t>
                      </a:r>
                    </a:p>
                  </a:txBody>
                  <a:tcPr/>
                </a:tc>
                <a:tc>
                  <a:txBody>
                    <a:bodyPr/>
                    <a:lstStyle/>
                    <a:p>
                      <a:r>
                        <a:rPr lang="en-US" dirty="0"/>
                        <a:t>6.2</a:t>
                      </a:r>
                    </a:p>
                  </a:txBody>
                  <a:tcPr/>
                </a:tc>
                <a:extLst>
                  <a:ext uri="{0D108BD9-81ED-4DB2-BD59-A6C34878D82A}">
                    <a16:rowId xmlns:a16="http://schemas.microsoft.com/office/drawing/2014/main" val="3478982674"/>
                  </a:ext>
                </a:extLst>
              </a:tr>
              <a:tr h="370840">
                <a:tc>
                  <a:txBody>
                    <a:bodyPr/>
                    <a:lstStyle/>
                    <a:p>
                      <a:r>
                        <a:rPr lang="en-US" dirty="0"/>
                        <a:t>4 (Agree)</a:t>
                      </a:r>
                    </a:p>
                  </a:txBody>
                  <a:tcPr/>
                </a:tc>
                <a:tc>
                  <a:txBody>
                    <a:bodyPr/>
                    <a:lstStyle/>
                    <a:p>
                      <a:r>
                        <a:rPr lang="en-US" dirty="0"/>
                        <a:t>7.52</a:t>
                      </a:r>
                    </a:p>
                  </a:txBody>
                  <a:tcPr/>
                </a:tc>
                <a:extLst>
                  <a:ext uri="{0D108BD9-81ED-4DB2-BD59-A6C34878D82A}">
                    <a16:rowId xmlns:a16="http://schemas.microsoft.com/office/drawing/2014/main" val="4138397393"/>
                  </a:ext>
                </a:extLst>
              </a:tr>
              <a:tr h="370840">
                <a:tc>
                  <a:txBody>
                    <a:bodyPr/>
                    <a:lstStyle/>
                    <a:p>
                      <a:r>
                        <a:rPr lang="en-US" dirty="0"/>
                        <a:t>5 (Strongly Agree) </a:t>
                      </a:r>
                    </a:p>
                  </a:txBody>
                  <a:tcPr/>
                </a:tc>
                <a:tc>
                  <a:txBody>
                    <a:bodyPr/>
                    <a:lstStyle/>
                    <a:p>
                      <a:r>
                        <a:rPr lang="en-US" dirty="0"/>
                        <a:t>8.67</a:t>
                      </a:r>
                    </a:p>
                  </a:txBody>
                  <a:tcPr/>
                </a:tc>
                <a:extLst>
                  <a:ext uri="{0D108BD9-81ED-4DB2-BD59-A6C34878D82A}">
                    <a16:rowId xmlns:a16="http://schemas.microsoft.com/office/drawing/2014/main" val="2722842339"/>
                  </a:ext>
                </a:extLst>
              </a:tr>
            </a:tbl>
          </a:graphicData>
        </a:graphic>
      </p:graphicFrame>
    </p:spTree>
    <p:extLst>
      <p:ext uri="{BB962C8B-B14F-4D97-AF65-F5344CB8AC3E}">
        <p14:creationId xmlns:p14="http://schemas.microsoft.com/office/powerpoint/2010/main" val="77136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FC35-4000-E844-BA03-3B920503D04E}"/>
              </a:ext>
            </a:extLst>
          </p:cNvPr>
          <p:cNvSpPr>
            <a:spLocks noGrp="1"/>
          </p:cNvSpPr>
          <p:nvPr>
            <p:ph type="title"/>
          </p:nvPr>
        </p:nvSpPr>
        <p:spPr/>
        <p:txBody>
          <a:bodyPr/>
          <a:lstStyle/>
          <a:p>
            <a:r>
              <a:rPr lang="en-US" dirty="0"/>
              <a:t>Consumption &amp; Happiness Class Data</a:t>
            </a:r>
          </a:p>
        </p:txBody>
      </p:sp>
      <p:graphicFrame>
        <p:nvGraphicFramePr>
          <p:cNvPr id="4" name="Content Placeholder 3">
            <a:extLst>
              <a:ext uri="{FF2B5EF4-FFF2-40B4-BE49-F238E27FC236}">
                <a16:creationId xmlns:a16="http://schemas.microsoft.com/office/drawing/2014/main" id="{966645C1-D71D-A14B-A71D-C8CD0AFBA2CE}"/>
              </a:ext>
            </a:extLst>
          </p:cNvPr>
          <p:cNvGraphicFramePr>
            <a:graphicFrameLocks noGrp="1"/>
          </p:cNvGraphicFramePr>
          <p:nvPr>
            <p:ph idx="1"/>
            <p:extLst>
              <p:ext uri="{D42A27DB-BD31-4B8C-83A1-F6EECF244321}">
                <p14:modId xmlns:p14="http://schemas.microsoft.com/office/powerpoint/2010/main" val="2082563604"/>
              </p:ext>
            </p:extLst>
          </p:nvPr>
        </p:nvGraphicFramePr>
        <p:xfrm>
          <a:off x="1295400" y="2557463"/>
          <a:ext cx="9601200" cy="22250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766397502"/>
                    </a:ext>
                  </a:extLst>
                </a:gridCol>
                <a:gridCol w="4800600">
                  <a:extLst>
                    <a:ext uri="{9D8B030D-6E8A-4147-A177-3AD203B41FA5}">
                      <a16:colId xmlns:a16="http://schemas.microsoft.com/office/drawing/2014/main" val="2501655424"/>
                    </a:ext>
                  </a:extLst>
                </a:gridCol>
              </a:tblGrid>
              <a:tr h="370840">
                <a:tc>
                  <a:txBody>
                    <a:bodyPr/>
                    <a:lstStyle/>
                    <a:p>
                      <a:r>
                        <a:rPr lang="en-US" dirty="0"/>
                        <a:t>I have enough money to buy what I want?</a:t>
                      </a:r>
                    </a:p>
                  </a:txBody>
                  <a:tcPr/>
                </a:tc>
                <a:tc>
                  <a:txBody>
                    <a:bodyPr/>
                    <a:lstStyle/>
                    <a:p>
                      <a:r>
                        <a:rPr lang="en-US" dirty="0"/>
                        <a:t>How satisfied with life nowadays? </a:t>
                      </a:r>
                    </a:p>
                  </a:txBody>
                  <a:tcPr/>
                </a:tc>
                <a:extLst>
                  <a:ext uri="{0D108BD9-81ED-4DB2-BD59-A6C34878D82A}">
                    <a16:rowId xmlns:a16="http://schemas.microsoft.com/office/drawing/2014/main" val="918659752"/>
                  </a:ext>
                </a:extLst>
              </a:tr>
              <a:tr h="370840">
                <a:tc>
                  <a:txBody>
                    <a:bodyPr/>
                    <a:lstStyle/>
                    <a:p>
                      <a:r>
                        <a:rPr lang="en-US" dirty="0"/>
                        <a:t>1 (Strongly Disagree)</a:t>
                      </a:r>
                    </a:p>
                  </a:txBody>
                  <a:tcPr/>
                </a:tc>
                <a:tc>
                  <a:txBody>
                    <a:bodyPr/>
                    <a:lstStyle/>
                    <a:p>
                      <a:r>
                        <a:rPr lang="en-US" dirty="0"/>
                        <a:t>8.0</a:t>
                      </a:r>
                    </a:p>
                  </a:txBody>
                  <a:tcPr/>
                </a:tc>
                <a:extLst>
                  <a:ext uri="{0D108BD9-81ED-4DB2-BD59-A6C34878D82A}">
                    <a16:rowId xmlns:a16="http://schemas.microsoft.com/office/drawing/2014/main" val="2201275467"/>
                  </a:ext>
                </a:extLst>
              </a:tr>
              <a:tr h="370840">
                <a:tc>
                  <a:txBody>
                    <a:bodyPr/>
                    <a:lstStyle/>
                    <a:p>
                      <a:r>
                        <a:rPr lang="en-US" dirty="0"/>
                        <a:t>2 (Disagree)</a:t>
                      </a:r>
                    </a:p>
                  </a:txBody>
                  <a:tcPr/>
                </a:tc>
                <a:tc>
                  <a:txBody>
                    <a:bodyPr/>
                    <a:lstStyle/>
                    <a:p>
                      <a:r>
                        <a:rPr lang="en-US" dirty="0"/>
                        <a:t>7.25</a:t>
                      </a:r>
                    </a:p>
                  </a:txBody>
                  <a:tcPr/>
                </a:tc>
                <a:extLst>
                  <a:ext uri="{0D108BD9-81ED-4DB2-BD59-A6C34878D82A}">
                    <a16:rowId xmlns:a16="http://schemas.microsoft.com/office/drawing/2014/main" val="2607278822"/>
                  </a:ext>
                </a:extLst>
              </a:tr>
              <a:tr h="370840">
                <a:tc>
                  <a:txBody>
                    <a:bodyPr/>
                    <a:lstStyle/>
                    <a:p>
                      <a:r>
                        <a:rPr lang="en-US" dirty="0"/>
                        <a:t>3 (Neither Agree, Nor Disagree)</a:t>
                      </a:r>
                    </a:p>
                  </a:txBody>
                  <a:tcPr/>
                </a:tc>
                <a:tc>
                  <a:txBody>
                    <a:bodyPr/>
                    <a:lstStyle/>
                    <a:p>
                      <a:r>
                        <a:rPr lang="en-US" dirty="0"/>
                        <a:t>7.33</a:t>
                      </a:r>
                    </a:p>
                  </a:txBody>
                  <a:tcPr/>
                </a:tc>
                <a:extLst>
                  <a:ext uri="{0D108BD9-81ED-4DB2-BD59-A6C34878D82A}">
                    <a16:rowId xmlns:a16="http://schemas.microsoft.com/office/drawing/2014/main" val="2723802345"/>
                  </a:ext>
                </a:extLst>
              </a:tr>
              <a:tr h="370840">
                <a:tc>
                  <a:txBody>
                    <a:bodyPr/>
                    <a:lstStyle/>
                    <a:p>
                      <a:r>
                        <a:rPr lang="en-US" dirty="0"/>
                        <a:t>4 (Agree)</a:t>
                      </a:r>
                    </a:p>
                  </a:txBody>
                  <a:tcPr/>
                </a:tc>
                <a:tc>
                  <a:txBody>
                    <a:bodyPr/>
                    <a:lstStyle/>
                    <a:p>
                      <a:r>
                        <a:rPr lang="en-US" dirty="0"/>
                        <a:t>7.38</a:t>
                      </a:r>
                    </a:p>
                  </a:txBody>
                  <a:tcPr/>
                </a:tc>
                <a:extLst>
                  <a:ext uri="{0D108BD9-81ED-4DB2-BD59-A6C34878D82A}">
                    <a16:rowId xmlns:a16="http://schemas.microsoft.com/office/drawing/2014/main" val="2461714742"/>
                  </a:ext>
                </a:extLst>
              </a:tr>
              <a:tr h="370840">
                <a:tc>
                  <a:txBody>
                    <a:bodyPr/>
                    <a:lstStyle/>
                    <a:p>
                      <a:r>
                        <a:rPr lang="en-US" dirty="0"/>
                        <a:t>5 (Strongly Agree) </a:t>
                      </a:r>
                    </a:p>
                  </a:txBody>
                  <a:tcPr/>
                </a:tc>
                <a:tc>
                  <a:txBody>
                    <a:bodyPr/>
                    <a:lstStyle/>
                    <a:p>
                      <a:r>
                        <a:rPr lang="en-US" dirty="0"/>
                        <a:t>9.2</a:t>
                      </a:r>
                    </a:p>
                  </a:txBody>
                  <a:tcPr/>
                </a:tc>
                <a:extLst>
                  <a:ext uri="{0D108BD9-81ED-4DB2-BD59-A6C34878D82A}">
                    <a16:rowId xmlns:a16="http://schemas.microsoft.com/office/drawing/2014/main" val="706929236"/>
                  </a:ext>
                </a:extLst>
              </a:tr>
            </a:tbl>
          </a:graphicData>
        </a:graphic>
      </p:graphicFrame>
    </p:spTree>
    <p:extLst>
      <p:ext uri="{BB962C8B-B14F-4D97-AF65-F5344CB8AC3E}">
        <p14:creationId xmlns:p14="http://schemas.microsoft.com/office/powerpoint/2010/main" val="3679333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TotalTime>
  <Words>598</Words>
  <Application>Microsoft Macintosh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Happiness Index Analysis</vt:lpstr>
      <vt:lpstr>General Comparison of Satisfaction</vt:lpstr>
      <vt:lpstr>UW Data</vt:lpstr>
      <vt:lpstr>SU Data</vt:lpstr>
      <vt:lpstr>Consumption &amp; Happiness Class Data</vt:lpstr>
      <vt:lpstr>Satisfaction levels with comparison to financial stress</vt:lpstr>
      <vt:lpstr>UW Data</vt:lpstr>
      <vt:lpstr>SU Data</vt:lpstr>
      <vt:lpstr>Consumption &amp; Happiness Class Data</vt:lpstr>
      <vt:lpstr>Explanation 1</vt:lpstr>
      <vt:lpstr>Explanation 2</vt:lpstr>
      <vt:lpstr>Potential Tests that could determine weight of importance of our proposed explanations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 Index Analysis</dc:title>
  <dc:creator>Microsoft Office User</dc:creator>
  <cp:lastModifiedBy>Microsoft Office User</cp:lastModifiedBy>
  <cp:revision>9</cp:revision>
  <dcterms:created xsi:type="dcterms:W3CDTF">2018-12-03T19:54:00Z</dcterms:created>
  <dcterms:modified xsi:type="dcterms:W3CDTF">2018-12-03T21:27:20Z</dcterms:modified>
</cp:coreProperties>
</file>